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526958-0526-8419-3244-5616ADEFCBFD}" name="Marie-Amélie RAGUENEAU" initials="MR" userId="S::marie-amelie.ragueneau@valobat.fr::ee733a65-fc5d-4d34-8936-935f51a1bbba" providerId="AD"/>
  <p188:author id="{58A7D47B-8F13-9751-370D-C9EC87FFD50D}" name="Emilie CHAZAL" initials="EC" userId="S::emilie.chazal@valobat.fr::5f5aca60-dfc7-4e32-89ba-f66e982c6d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D5F"/>
    <a:srgbClr val="467886"/>
    <a:srgbClr val="7C9A6F"/>
    <a:srgbClr val="F6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EF5252-039F-4CE8-9FEC-7692AA71058F}" v="1" dt="2025-02-20T08:42:37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8/10/relationships/authors" Target="author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CHAZAL" userId="5f5aca60-dfc7-4e32-89ba-f66e982c6d83" providerId="ADAL" clId="{7CEF5252-039F-4CE8-9FEC-7692AA71058F}"/>
    <pc:docChg chg="modSld">
      <pc:chgData name="Emilie CHAZAL" userId="5f5aca60-dfc7-4e32-89ba-f66e982c6d83" providerId="ADAL" clId="{7CEF5252-039F-4CE8-9FEC-7692AA71058F}" dt="2025-02-20T08:42:51.232" v="31"/>
      <pc:docMkLst>
        <pc:docMk/>
      </pc:docMkLst>
      <pc:sldChg chg="modSp mod">
        <pc:chgData name="Emilie CHAZAL" userId="5f5aca60-dfc7-4e32-89ba-f66e982c6d83" providerId="ADAL" clId="{7CEF5252-039F-4CE8-9FEC-7692AA71058F}" dt="2025-02-20T08:42:39.713" v="29" actId="20577"/>
        <pc:sldMkLst>
          <pc:docMk/>
          <pc:sldMk cId="101319064" sldId="259"/>
        </pc:sldMkLst>
        <pc:spChg chg="mod">
          <ac:chgData name="Emilie CHAZAL" userId="5f5aca60-dfc7-4e32-89ba-f66e982c6d83" providerId="ADAL" clId="{7CEF5252-039F-4CE8-9FEC-7692AA71058F}" dt="2025-02-20T08:42:39.713" v="29" actId="20577"/>
          <ac:spMkLst>
            <pc:docMk/>
            <pc:sldMk cId="101319064" sldId="259"/>
            <ac:spMk id="12" creationId="{B8B27C7B-D966-2869-BC50-A49718282B3E}"/>
          </ac:spMkLst>
        </pc:spChg>
      </pc:sldChg>
      <pc:sldChg chg="modSp mod">
        <pc:chgData name="Emilie CHAZAL" userId="5f5aca60-dfc7-4e32-89ba-f66e982c6d83" providerId="ADAL" clId="{7CEF5252-039F-4CE8-9FEC-7692AA71058F}" dt="2025-02-20T08:42:51.232" v="31"/>
        <pc:sldMkLst>
          <pc:docMk/>
          <pc:sldMk cId="2088052310" sldId="261"/>
        </pc:sldMkLst>
        <pc:spChg chg="mod">
          <ac:chgData name="Emilie CHAZAL" userId="5f5aca60-dfc7-4e32-89ba-f66e982c6d83" providerId="ADAL" clId="{7CEF5252-039F-4CE8-9FEC-7692AA71058F}" dt="2025-02-20T08:42:51.232" v="31"/>
          <ac:spMkLst>
            <pc:docMk/>
            <pc:sldMk cId="2088052310" sldId="261"/>
            <ac:spMk id="12" creationId="{B8B27C7B-D966-2869-BC50-A49718282B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151D08-4F7E-4D29-255A-0ACE34D72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FDFC1B-ABD4-5CAD-356C-095217DAB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65FCB5-3F24-FFC1-3555-874F5778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2A3E5-FE6D-7BCF-90D3-03906485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2D984E-09DB-47AC-3A1E-67800598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50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9ECCC-30CA-79DD-9482-B37E47DF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6E3213-A426-174A-3D37-918BAF371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819E3E-B437-3A61-2972-D117A44D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22F995-C045-6490-8F74-91F7D2F55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0A14B8-E99B-14E6-0C19-A01066812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16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19458-33A6-B133-6804-8268661D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0E6673-39CF-E19B-5DD7-F0347BE08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067DB1-EFA4-41A2-89C2-2DF49D064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31BDD2-3793-473E-5113-163731A2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DB0F8D-9B79-2D42-1BBB-90CDFA011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09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918ED-BAD9-9D8D-6B7D-93920F104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FD2CB9-BEED-303B-AF9B-2B0419BA2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989313-8211-6929-1464-55A0B77C4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C331C4-7B8D-5014-C68C-B47BAD82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3E10A0-8A6C-957E-8A67-138A8432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C2E865-C990-206E-F006-5B62107ED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59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7076C-1D85-334E-BE30-FC33C9CF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57CF56-FFCD-91A7-00B0-9F51A1B43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D32B46-07D2-A56C-A680-52E01A19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318A4B4-EA26-05CA-092E-6D5CAE4FF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6B90722-A0A3-7754-A343-3A4F92F5DA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C94446-2C2B-DB03-9623-B470DDDF4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5DBE2C7-E72A-0311-2129-376F3757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F65458-8DA5-1446-7FA5-74C761F2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78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D5B75-4728-D1EC-3D57-8C5665BC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E45070-D6EA-D89E-4166-591950C7E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768413-1A33-B435-616D-63171A22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7B855A-9324-61D1-20B9-83B5F0E9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1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CAF0EE-24EE-42F5-B7DE-4A7AF03E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9E969C3-CE21-AC7D-CC0A-A3F47AC1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182BA5-3014-C42F-30CA-697908A3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86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E3772B-CBE6-73E6-9483-A3C57EDCA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BACCB-0149-DC7E-51B8-EDF0E52A6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40D8FA-5057-5731-4605-AEC9B607B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42349D-68D2-8BD0-A12A-B792A1B8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E32EA8-7A6B-253A-350B-95CF6635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50460A-2B78-D351-8AF7-B152A607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00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8A072-56D4-8F6B-BBBD-144AF27C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1FCDDFD-F638-F83E-A54C-8266B0F26C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A92322-DB81-3C09-12E3-BF4F60841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D735C7-9073-1722-9657-6D99E351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66053A-4BFD-813E-3753-DA352EE8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C87FB5-AF65-787E-1138-785C901E0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02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BE1FCD-E786-FA01-AE01-B772CE283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5FB7F-E7FA-977D-0167-8A5E45AA1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42ADB5-7EAB-2919-760B-57685710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1B19B2-1CD6-63AD-010B-33B0DF32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20FDEE-D115-25DC-7F9E-275A7766B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772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986353-F554-E3C8-4639-76AD37178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CAA745-7BDD-9CE6-5925-50876A262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981A6-F477-1ABB-4D34-84853942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A117D0-A1E2-6425-38B7-CFE96F4BB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E7CCCD-0546-C76B-4A24-5FE164021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6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B451F6-ED93-C26D-4E28-46E271B2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7429F5-E6AA-3F4A-6097-16B1BFEA3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59D651-A6D0-5E09-979C-4FA31B5806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E57218-1A1A-4FE9-A1D8-23F4F209DD92}" type="datetimeFigureOut">
              <a:rPr lang="fr-FR" smtClean="0"/>
              <a:t>20/02/2025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8938A5-E826-C2B6-1236-D9475B826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E52B7D-401A-E9E6-244D-2BB96D8C9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09B574-82A3-4115-88E1-518A59865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44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.jotform.com/242473711195356" TargetMode="External"/><Relationship Id="rId7" Type="http://schemas.openxmlformats.org/officeDocument/2006/relationships/hyperlink" Target="mailto:formations@valobat.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omptabilite@valobat.fr" TargetMode="External"/><Relationship Id="rId5" Type="http://schemas.openxmlformats.org/officeDocument/2006/relationships/hyperlink" Target="https://form.jotform.com/242472327999370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formations@valobat.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omptabilite@valobat.fr" TargetMode="External"/><Relationship Id="rId5" Type="http://schemas.openxmlformats.org/officeDocument/2006/relationships/hyperlink" Target="https://form.jotform.com/242472327999370" TargetMode="Externa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8" descr="A picture containing person, sky, holding, outdoor&#10;&#10;Description automatically generated">
            <a:extLst>
              <a:ext uri="{FF2B5EF4-FFF2-40B4-BE49-F238E27FC236}">
                <a16:creationId xmlns:a16="http://schemas.microsoft.com/office/drawing/2014/main" id="{BD0115B2-A0E4-B52F-036D-6E1BC8B9F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itle 22">
            <a:extLst>
              <a:ext uri="{FF2B5EF4-FFF2-40B4-BE49-F238E27FC236}">
                <a16:creationId xmlns:a16="http://schemas.microsoft.com/office/drawing/2014/main" id="{589BBB39-7695-5249-1312-30ED2F0CF16D}"/>
              </a:ext>
            </a:extLst>
          </p:cNvPr>
          <p:cNvSpPr txBox="1">
            <a:spLocks/>
          </p:cNvSpPr>
          <p:nvPr/>
        </p:nvSpPr>
        <p:spPr>
          <a:xfrm>
            <a:off x="478367" y="2337799"/>
            <a:ext cx="5036628" cy="1792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>
                <a:latin typeface="Century Gothic" panose="020B0502020202020204" pitchFamily="34" charset="0"/>
              </a:rPr>
              <a:t>PROCEDURES AMI FORMATIONS/SENSIBILISATIONS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6A1BE3-00EF-B0CF-666A-19BDC75FE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993" y="4754692"/>
            <a:ext cx="2138973" cy="12133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EBA74F-1691-5DE7-A54C-363753BB09E1}"/>
              </a:ext>
            </a:extLst>
          </p:cNvPr>
          <p:cNvSpPr/>
          <p:nvPr/>
        </p:nvSpPr>
        <p:spPr>
          <a:xfrm>
            <a:off x="0" y="6829200"/>
            <a:ext cx="12192000" cy="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6A5B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B8E5852-DAA1-43E1-6880-C58574DE4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430805"/>
            <a:ext cx="3282950" cy="11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0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3FA8B-3653-E7B4-DC31-AF894B524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0C11FE-8C70-9841-FDC2-AA0338D6A473}"/>
              </a:ext>
            </a:extLst>
          </p:cNvPr>
          <p:cNvSpPr/>
          <p:nvPr/>
        </p:nvSpPr>
        <p:spPr>
          <a:xfrm>
            <a:off x="694159" y="1604684"/>
            <a:ext cx="10908413" cy="911236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D2C8EECC-4B1D-0563-A95D-72EB40FC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83" y="1018226"/>
            <a:ext cx="372992" cy="3729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28CA71-4040-48CA-E541-9BDA46615DB0}"/>
              </a:ext>
            </a:extLst>
          </p:cNvPr>
          <p:cNvSpPr txBox="1"/>
          <p:nvPr/>
        </p:nvSpPr>
        <p:spPr>
          <a:xfrm>
            <a:off x="428764" y="270324"/>
            <a:ext cx="5025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>
                <a:latin typeface="Century Gothic" panose="020B0502020202020204" pitchFamily="34" charset="0"/>
              </a:rPr>
              <a:t>PROCEDURES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C28A8D6-E4C3-23BF-6986-A6858C6821D2}"/>
              </a:ext>
            </a:extLst>
          </p:cNvPr>
          <p:cNvCxnSpPr/>
          <p:nvPr/>
        </p:nvCxnSpPr>
        <p:spPr>
          <a:xfrm>
            <a:off x="2986521" y="536200"/>
            <a:ext cx="275167" cy="0"/>
          </a:xfrm>
          <a:prstGeom prst="line">
            <a:avLst/>
          </a:prstGeom>
          <a:ln w="19050">
            <a:solidFill>
              <a:srgbClr val="DB6D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5B4AD2A1-758F-C92A-CC88-3D844FDED322}"/>
              </a:ext>
            </a:extLst>
          </p:cNvPr>
          <p:cNvSpPr txBox="1"/>
          <p:nvPr/>
        </p:nvSpPr>
        <p:spPr>
          <a:xfrm>
            <a:off x="3363931" y="34726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solidFill>
                  <a:srgbClr val="7C9A6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SENSIBILISATIONS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54907C-7BFC-33B9-DF27-E6B770E21BF6}"/>
              </a:ext>
            </a:extLst>
          </p:cNvPr>
          <p:cNvSpPr txBox="1"/>
          <p:nvPr/>
        </p:nvSpPr>
        <p:spPr>
          <a:xfrm>
            <a:off x="612074" y="1011502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1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Soumettre une proposition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71E85-13EB-539C-A2C4-EE19A94758B9}"/>
              </a:ext>
            </a:extLst>
          </p:cNvPr>
          <p:cNvSpPr/>
          <p:nvPr/>
        </p:nvSpPr>
        <p:spPr>
          <a:xfrm rot="5400000">
            <a:off x="3508507" y="-1406945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41099C-161F-2CFB-3D73-F8E38C2F51AB}"/>
              </a:ext>
            </a:extLst>
          </p:cNvPr>
          <p:cNvSpPr txBox="1"/>
          <p:nvPr/>
        </p:nvSpPr>
        <p:spPr>
          <a:xfrm>
            <a:off x="850392" y="1809898"/>
            <a:ext cx="1048437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>
                <a:latin typeface="Century Gothic"/>
              </a:rPr>
              <a:t>Vous complétez le</a:t>
            </a:r>
            <a:r>
              <a:rPr lang="fr-FR" sz="1400" b="1">
                <a:latin typeface="Century Gothic"/>
              </a:rPr>
              <a:t> </a:t>
            </a:r>
            <a:r>
              <a:rPr lang="fr-FR" sz="1400" b="1">
                <a:solidFill>
                  <a:srgbClr val="DB6D5F"/>
                </a:solidFill>
                <a:latin typeface="Century Gothic"/>
              </a:rPr>
              <a:t>questionnaire  suivant </a:t>
            </a:r>
            <a:r>
              <a:rPr lang="fr-FR" sz="1400" b="1">
                <a:latin typeface="Century Gothic"/>
              </a:rPr>
              <a:t>: </a:t>
            </a:r>
            <a:r>
              <a:rPr lang="fr-FR" sz="1400">
                <a:latin typeface="Century Gothic"/>
                <a:ea typeface="+mn-lt"/>
                <a:cs typeface="+mn-lt"/>
                <a:hlinkClick r:id="rId3"/>
              </a:rPr>
              <a:t>https://form.jotform.com/242473711195356</a:t>
            </a:r>
            <a:r>
              <a:rPr lang="fr-FR" sz="1400">
                <a:latin typeface="Century Gothic"/>
                <a:ea typeface="+mn-lt"/>
                <a:cs typeface="+mn-lt"/>
              </a:rPr>
              <a:t> </a:t>
            </a:r>
            <a:r>
              <a:rPr lang="fr-FR" sz="1400">
                <a:latin typeface="Century Gothic"/>
              </a:rPr>
              <a:t>de présentation d’évènement de</a:t>
            </a:r>
            <a:r>
              <a:rPr lang="fr-FR" sz="1400">
                <a:solidFill>
                  <a:srgbClr val="DB6D5F"/>
                </a:solidFill>
                <a:latin typeface="Century Gothic"/>
              </a:rPr>
              <a:t> </a:t>
            </a:r>
            <a:r>
              <a:rPr lang="fr-FR" sz="1400" b="1">
                <a:solidFill>
                  <a:srgbClr val="DB6D5F"/>
                </a:solidFill>
                <a:latin typeface="Century Gothic"/>
              </a:rPr>
              <a:t>sensibilisation</a:t>
            </a:r>
            <a:r>
              <a:rPr lang="fr-FR" sz="1400">
                <a:solidFill>
                  <a:srgbClr val="DB6D5F"/>
                </a:solidFill>
                <a:latin typeface="Century Gothic"/>
              </a:rPr>
              <a:t> </a:t>
            </a:r>
            <a:r>
              <a:rPr lang="fr-FR" sz="1400">
                <a:latin typeface="Century Gothic"/>
              </a:rPr>
              <a:t>au moins deux semaines avant la date de déroulement.</a:t>
            </a:r>
            <a:endParaRPr lang="fr-FR" sz="1400">
              <a:solidFill>
                <a:schemeClr val="tx1">
                  <a:lumMod val="95000"/>
                  <a:lumOff val="5000"/>
                </a:schemeClr>
              </a:solidFill>
              <a:latin typeface="Century Gothic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7E6222-006B-0383-479B-F1940565B981}"/>
              </a:ext>
            </a:extLst>
          </p:cNvPr>
          <p:cNvSpPr txBox="1"/>
          <p:nvPr/>
        </p:nvSpPr>
        <p:spPr>
          <a:xfrm>
            <a:off x="148230" y="6510732"/>
            <a:ext cx="96307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 u="sng">
                <a:solidFill>
                  <a:srgbClr val="DB6D5F"/>
                </a:solidFill>
                <a:latin typeface="Century Gothic" panose="020B0502020202020204" pitchFamily="34" charset="0"/>
              </a:rPr>
              <a:t>Attention</a:t>
            </a:r>
            <a:r>
              <a:rPr lang="fr-FR" sz="1100">
                <a:solidFill>
                  <a:srgbClr val="DB6D5F"/>
                </a:solidFill>
                <a:latin typeface="Century Gothic" panose="020B0502020202020204" pitchFamily="34" charset="0"/>
              </a:rPr>
              <a:t> : si ces étapes ne sont pas suivies, nous ne pouvons garantir le soutien financier de Valobat pour l’événement.</a:t>
            </a:r>
            <a:endParaRPr lang="fr-FR" sz="1100">
              <a:solidFill>
                <a:srgbClr val="DB6D5F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5116D4-8046-641B-FADE-7FCE77A09757}"/>
              </a:ext>
            </a:extLst>
          </p:cNvPr>
          <p:cNvSpPr/>
          <p:nvPr/>
        </p:nvSpPr>
        <p:spPr>
          <a:xfrm>
            <a:off x="683115" y="3359673"/>
            <a:ext cx="10908414" cy="922280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1400">
              <a:solidFill>
                <a:schemeClr val="tx1"/>
              </a:solidFill>
              <a:latin typeface="Century Gothic"/>
            </a:endParaRPr>
          </a:p>
        </p:txBody>
      </p:sp>
      <p:pic>
        <p:nvPicPr>
          <p:cNvPr id="15" name="Image 14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C560B69A-858F-7F1A-8141-3B6487F7B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3" y="2763915"/>
            <a:ext cx="372992" cy="37299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E808E58-0224-8E75-9AF6-6CBCE6B3FAFF}"/>
              </a:ext>
            </a:extLst>
          </p:cNvPr>
          <p:cNvSpPr txBox="1"/>
          <p:nvPr/>
        </p:nvSpPr>
        <p:spPr>
          <a:xfrm>
            <a:off x="578944" y="2757191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2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Validation de l’évènement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F468C5-1A03-FCC0-39BE-ED4DBFFC98DC}"/>
              </a:ext>
            </a:extLst>
          </p:cNvPr>
          <p:cNvSpPr/>
          <p:nvPr/>
        </p:nvSpPr>
        <p:spPr>
          <a:xfrm rot="5400000">
            <a:off x="3475376" y="338744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pic>
        <p:nvPicPr>
          <p:cNvPr id="18" name="Image 17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1F902A30-209D-DEE5-2EEE-E574CBEA0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3" y="4476016"/>
            <a:ext cx="372992" cy="37299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B5D4136-E63C-5F09-F54D-B096177FE971}"/>
              </a:ext>
            </a:extLst>
          </p:cNvPr>
          <p:cNvSpPr txBox="1"/>
          <p:nvPr/>
        </p:nvSpPr>
        <p:spPr>
          <a:xfrm>
            <a:off x="578945" y="4469292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3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Reporting et soutiens financiers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1A12B5-3434-1910-1313-D9FBEA333329}"/>
              </a:ext>
            </a:extLst>
          </p:cNvPr>
          <p:cNvSpPr/>
          <p:nvPr/>
        </p:nvSpPr>
        <p:spPr>
          <a:xfrm rot="5400000">
            <a:off x="3475377" y="2050845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725C2B-E4C7-87BA-CAFC-18CCA9C0B904}"/>
              </a:ext>
            </a:extLst>
          </p:cNvPr>
          <p:cNvSpPr/>
          <p:nvPr/>
        </p:nvSpPr>
        <p:spPr>
          <a:xfrm>
            <a:off x="683115" y="5048284"/>
            <a:ext cx="10908414" cy="1098975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fr-FR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3" name="Image 22" descr="Une image contenant texte, Police, logo, symbole&#10;&#10;Description générée automatiquement">
            <a:extLst>
              <a:ext uri="{FF2B5EF4-FFF2-40B4-BE49-F238E27FC236}">
                <a16:creationId xmlns:a16="http://schemas.microsoft.com/office/drawing/2014/main" id="{29057A4C-AF96-7AC5-B5E5-3158B8F49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789" y="168218"/>
            <a:ext cx="1898938" cy="6924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8B27C7B-D966-2869-BC50-A49718282B3E}"/>
              </a:ext>
            </a:extLst>
          </p:cNvPr>
          <p:cNvSpPr txBox="1"/>
          <p:nvPr/>
        </p:nvSpPr>
        <p:spPr>
          <a:xfrm>
            <a:off x="838859" y="5131197"/>
            <a:ext cx="10510851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Complétez le</a:t>
            </a:r>
            <a:r>
              <a:rPr lang="fr-FR" sz="1400" b="1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questionnaire de </a:t>
            </a:r>
            <a:r>
              <a:rPr lang="fr-FR" sz="1400" b="1" dirty="0" err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reporting</a:t>
            </a:r>
            <a:r>
              <a:rPr lang="fr-FR" sz="1400" b="1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via le lien suivant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  <a:hlinkClick r:id="rId5"/>
              </a:rPr>
              <a:t>https://form.jotform.com/242472327999370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endParaRPr lang="fr-FR" sz="1400" dirty="0">
              <a:latin typeface="Century Gothic"/>
              <a:ea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Une fois la demande de soutien financier validée par Valobat, 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un bon à facturer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vous sera envoyé par mail</a:t>
            </a:r>
            <a:endParaRPr lang="fr-FR" sz="1400" dirty="0">
              <a:latin typeface="Century Gothic"/>
              <a:ea typeface="Open Sans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>
                <a:latin typeface="Century Gothic"/>
                <a:ea typeface="+mn-lt"/>
                <a:cs typeface="+mn-lt"/>
              </a:rPr>
              <a:t>Envoyez ensuite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 la facture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, adressée à l’attention de Valobat, à l’adresse suivante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  <a:hlinkClick r:id="rId6"/>
              </a:rPr>
              <a:t>comptabilite@valobat.fr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, en mettant en copie </a:t>
            </a:r>
            <a:r>
              <a:rPr lang="fr-FR" sz="1400" dirty="0">
                <a:solidFill>
                  <a:srgbClr val="467886"/>
                </a:solidFill>
                <a:latin typeface="Century Gothic"/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formations@valobat.fr</a:t>
            </a:r>
            <a:r>
              <a:rPr lang="fr-FR" sz="1400" dirty="0">
                <a:solidFill>
                  <a:srgbClr val="467886"/>
                </a:solidFill>
                <a:latin typeface="Century Gothic"/>
                <a:ea typeface="+mn-lt"/>
                <a:cs typeface="+mn-lt"/>
              </a:rPr>
              <a:t> </a:t>
            </a:r>
            <a:endParaRPr lang="fr-FR" sz="1400" dirty="0">
              <a:solidFill>
                <a:srgbClr val="467886"/>
              </a:solidFill>
              <a:latin typeface="Century Gothic"/>
            </a:endParaRPr>
          </a:p>
          <a:p>
            <a:pPr algn="ctr"/>
            <a:endParaRPr lang="fr-FR" sz="1400" dirty="0">
              <a:solidFill>
                <a:srgbClr val="000000"/>
              </a:solidFill>
              <a:latin typeface="Century Gothic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113353-90B1-760D-1B6D-C04C507531DD}"/>
              </a:ext>
            </a:extLst>
          </p:cNvPr>
          <p:cNvSpPr txBox="1"/>
          <p:nvPr/>
        </p:nvSpPr>
        <p:spPr>
          <a:xfrm>
            <a:off x="857375" y="3554442"/>
            <a:ext cx="1049558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>
                <a:latin typeface="Century Gothic"/>
                <a:ea typeface="+mn-lt"/>
                <a:cs typeface="+mn-lt"/>
              </a:rPr>
              <a:t>Une fois votre proposition reçue, </a:t>
            </a:r>
            <a:r>
              <a:rPr lang="fr-FR" sz="1400" err="1">
                <a:latin typeface="Century Gothic"/>
                <a:ea typeface="+mn-lt"/>
                <a:cs typeface="+mn-lt"/>
              </a:rPr>
              <a:t>Valobat</a:t>
            </a:r>
            <a:r>
              <a:rPr lang="fr-FR" sz="1400">
                <a:latin typeface="Century Gothic"/>
                <a:ea typeface="+mn-lt"/>
                <a:cs typeface="+mn-lt"/>
              </a:rPr>
              <a:t> vérifie sa conformité avec les dispositions prévues dans la convention. Si elle est approuvée, vous recevrez 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un email confirmant l'accord de </a:t>
            </a:r>
            <a:r>
              <a:rPr lang="fr-FR" sz="1400" b="1" err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Valobat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fr-FR" sz="1400">
                <a:latin typeface="Century Gothic"/>
                <a:ea typeface="+mn-lt"/>
                <a:cs typeface="+mn-lt"/>
              </a:rPr>
              <a:t>ainsi que l’octroi du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 soutien financier</a:t>
            </a:r>
            <a:r>
              <a:rPr lang="fr-FR" sz="1400">
                <a:latin typeface="Century Gothic"/>
                <a:ea typeface="+mn-lt"/>
                <a:cs typeface="+mn-lt"/>
              </a:rPr>
              <a:t>.</a:t>
            </a:r>
            <a:endParaRPr lang="fr-FR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131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3FA8B-3653-E7B4-DC31-AF894B524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D0C11FE-8C70-9841-FDC2-AA0338D6A473}"/>
              </a:ext>
            </a:extLst>
          </p:cNvPr>
          <p:cNvSpPr/>
          <p:nvPr/>
        </p:nvSpPr>
        <p:spPr>
          <a:xfrm>
            <a:off x="694159" y="1604684"/>
            <a:ext cx="10908413" cy="911236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D2C8EECC-4B1D-0563-A95D-72EB40FC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83" y="1018226"/>
            <a:ext cx="372992" cy="3729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28CA71-4040-48CA-E541-9BDA46615DB0}"/>
              </a:ext>
            </a:extLst>
          </p:cNvPr>
          <p:cNvSpPr txBox="1"/>
          <p:nvPr/>
        </p:nvSpPr>
        <p:spPr>
          <a:xfrm>
            <a:off x="428764" y="270324"/>
            <a:ext cx="5025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>
                <a:latin typeface="Century Gothic" panose="020B0502020202020204" pitchFamily="34" charset="0"/>
              </a:rPr>
              <a:t>PROCEDURES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C28A8D6-E4C3-23BF-6986-A6858C6821D2}"/>
              </a:ext>
            </a:extLst>
          </p:cNvPr>
          <p:cNvCxnSpPr/>
          <p:nvPr/>
        </p:nvCxnSpPr>
        <p:spPr>
          <a:xfrm>
            <a:off x="2986521" y="536200"/>
            <a:ext cx="275167" cy="0"/>
          </a:xfrm>
          <a:prstGeom prst="line">
            <a:avLst/>
          </a:prstGeom>
          <a:ln w="19050">
            <a:solidFill>
              <a:srgbClr val="DB6D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5B4AD2A1-758F-C92A-CC88-3D844FDED322}"/>
              </a:ext>
            </a:extLst>
          </p:cNvPr>
          <p:cNvSpPr txBox="1"/>
          <p:nvPr/>
        </p:nvSpPr>
        <p:spPr>
          <a:xfrm>
            <a:off x="3363931" y="347268"/>
            <a:ext cx="6097656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b="1">
                <a:solidFill>
                  <a:srgbClr val="7C9A6F"/>
                </a:solidFill>
                <a:latin typeface="Century Gothic"/>
                <a:ea typeface="Open Sans"/>
                <a:cs typeface="Open Sans"/>
              </a:rPr>
              <a:t>Formations</a:t>
            </a:r>
            <a:endParaRPr lang="fr-FR" sz="1800" b="1">
              <a:solidFill>
                <a:srgbClr val="7C9A6F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54907C-7BFC-33B9-DF27-E6B770E21BF6}"/>
              </a:ext>
            </a:extLst>
          </p:cNvPr>
          <p:cNvSpPr txBox="1"/>
          <p:nvPr/>
        </p:nvSpPr>
        <p:spPr>
          <a:xfrm>
            <a:off x="612074" y="1011502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1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Soumettre une proposition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71E85-13EB-539C-A2C4-EE19A94758B9}"/>
              </a:ext>
            </a:extLst>
          </p:cNvPr>
          <p:cNvSpPr/>
          <p:nvPr/>
        </p:nvSpPr>
        <p:spPr>
          <a:xfrm rot="5400000">
            <a:off x="3508507" y="-1406945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41099C-161F-2CFB-3D73-F8E38C2F51AB}"/>
              </a:ext>
            </a:extLst>
          </p:cNvPr>
          <p:cNvSpPr txBox="1"/>
          <p:nvPr/>
        </p:nvSpPr>
        <p:spPr>
          <a:xfrm>
            <a:off x="852633" y="1798692"/>
            <a:ext cx="1060596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>
                <a:solidFill>
                  <a:srgbClr val="000000"/>
                </a:solidFill>
                <a:latin typeface="Century Gothic"/>
                <a:ea typeface="Open Sans"/>
                <a:cs typeface="Open Sans"/>
              </a:rPr>
              <a:t>Vous envoyez par mail à l’adresse </a:t>
            </a:r>
            <a:r>
              <a:rPr lang="fr-FR" sz="1400">
                <a:solidFill>
                  <a:srgbClr val="000000"/>
                </a:solidFill>
                <a:latin typeface="Century Gothic"/>
                <a:ea typeface="Open Sans"/>
                <a:cs typeface="Open Sans"/>
                <a:hlinkClick r:id="rId3"/>
              </a:rPr>
              <a:t>formations@valobat.fr</a:t>
            </a:r>
            <a:r>
              <a:rPr lang="fr-FR" sz="1400">
                <a:solidFill>
                  <a:srgbClr val="000000"/>
                </a:solidFill>
                <a:latin typeface="Century Gothic"/>
                <a:ea typeface="Open Sans"/>
                <a:cs typeface="Open Sans"/>
              </a:rPr>
              <a:t> un 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plan trimestriel </a:t>
            </a:r>
            <a:r>
              <a:rPr lang="fr-FR" sz="1400">
                <a:solidFill>
                  <a:srgbClr val="000000"/>
                </a:solidFill>
                <a:latin typeface="Century Gothic"/>
                <a:ea typeface="Open Sans"/>
                <a:cs typeface="Open Sans"/>
              </a:rPr>
              <a:t>ou une 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proposition de formation </a:t>
            </a:r>
            <a:r>
              <a:rPr lang="fr-FR" sz="1400">
                <a:solidFill>
                  <a:srgbClr val="000000"/>
                </a:solidFill>
                <a:latin typeface="Century Gothic"/>
                <a:ea typeface="Open Sans"/>
                <a:cs typeface="Open Sans"/>
              </a:rPr>
              <a:t>au moins deux semaines avant la date de déroulement. </a:t>
            </a:r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7E6222-006B-0383-479B-F1940565B981}"/>
              </a:ext>
            </a:extLst>
          </p:cNvPr>
          <p:cNvSpPr txBox="1"/>
          <p:nvPr/>
        </p:nvSpPr>
        <p:spPr>
          <a:xfrm>
            <a:off x="148230" y="6510732"/>
            <a:ext cx="96307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 u="sng">
                <a:solidFill>
                  <a:srgbClr val="DB6D5F"/>
                </a:solidFill>
                <a:latin typeface="Century Gothic" panose="020B0502020202020204" pitchFamily="34" charset="0"/>
              </a:rPr>
              <a:t>Attention</a:t>
            </a:r>
            <a:r>
              <a:rPr lang="fr-FR" sz="1100">
                <a:solidFill>
                  <a:srgbClr val="DB6D5F"/>
                </a:solidFill>
                <a:latin typeface="Century Gothic" panose="020B0502020202020204" pitchFamily="34" charset="0"/>
              </a:rPr>
              <a:t> : si ces étapes ne sont pas suivies, nous ne pouvons garantir le soutien financier de Valobat pour l’événement.</a:t>
            </a:r>
            <a:endParaRPr lang="fr-FR" sz="1100">
              <a:solidFill>
                <a:srgbClr val="DB6D5F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85116D4-8046-641B-FADE-7FCE77A09757}"/>
              </a:ext>
            </a:extLst>
          </p:cNvPr>
          <p:cNvSpPr/>
          <p:nvPr/>
        </p:nvSpPr>
        <p:spPr>
          <a:xfrm>
            <a:off x="683115" y="3359673"/>
            <a:ext cx="10908414" cy="922280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1400">
              <a:solidFill>
                <a:schemeClr val="tx1"/>
              </a:solidFill>
              <a:latin typeface="Century Gothic"/>
            </a:endParaRPr>
          </a:p>
        </p:txBody>
      </p:sp>
      <p:pic>
        <p:nvPicPr>
          <p:cNvPr id="15" name="Image 14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C560B69A-858F-7F1A-8141-3B6487F7B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3" y="2763915"/>
            <a:ext cx="372992" cy="37299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E808E58-0224-8E75-9AF6-6CBCE6B3FAFF}"/>
              </a:ext>
            </a:extLst>
          </p:cNvPr>
          <p:cNvSpPr txBox="1"/>
          <p:nvPr/>
        </p:nvSpPr>
        <p:spPr>
          <a:xfrm>
            <a:off x="578944" y="2757191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2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Validation de l’évènement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F468C5-1A03-FCC0-39BE-ED4DBFFC98DC}"/>
              </a:ext>
            </a:extLst>
          </p:cNvPr>
          <p:cNvSpPr/>
          <p:nvPr/>
        </p:nvSpPr>
        <p:spPr>
          <a:xfrm rot="5400000">
            <a:off x="3475376" y="338744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pic>
        <p:nvPicPr>
          <p:cNvPr id="18" name="Image 17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1F902A30-209D-DEE5-2EEE-E574CBEA0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3" y="4476016"/>
            <a:ext cx="372992" cy="37299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B5D4136-E63C-5F09-F54D-B096177FE971}"/>
              </a:ext>
            </a:extLst>
          </p:cNvPr>
          <p:cNvSpPr txBox="1"/>
          <p:nvPr/>
        </p:nvSpPr>
        <p:spPr>
          <a:xfrm>
            <a:off x="578945" y="4469292"/>
            <a:ext cx="6950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Etape 3</a:t>
            </a:r>
            <a:r>
              <a:rPr lang="fr-FR" b="1">
                <a:solidFill>
                  <a:srgbClr val="DB6D5F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Reporting et soutiens financiers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1A12B5-3434-1910-1313-D9FBEA333329}"/>
              </a:ext>
            </a:extLst>
          </p:cNvPr>
          <p:cNvSpPr/>
          <p:nvPr/>
        </p:nvSpPr>
        <p:spPr>
          <a:xfrm rot="5400000">
            <a:off x="3475377" y="2050845"/>
            <a:ext cx="45719" cy="5663261"/>
          </a:xfrm>
          <a:prstGeom prst="rect">
            <a:avLst/>
          </a:prstGeom>
          <a:solidFill>
            <a:srgbClr val="F6F5EF"/>
          </a:solidFill>
          <a:ln>
            <a:solidFill>
              <a:srgbClr val="F6F5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200">
              <a:solidFill>
                <a:srgbClr val="F1E9E8"/>
              </a:solidFill>
              <a:latin typeface="Open Sans" panose="020B0606030504020204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725C2B-E4C7-87BA-CAFC-18CCA9C0B904}"/>
              </a:ext>
            </a:extLst>
          </p:cNvPr>
          <p:cNvSpPr/>
          <p:nvPr/>
        </p:nvSpPr>
        <p:spPr>
          <a:xfrm>
            <a:off x="683115" y="5048284"/>
            <a:ext cx="10908414" cy="1098975"/>
          </a:xfrm>
          <a:prstGeom prst="roundRect">
            <a:avLst/>
          </a:prstGeom>
          <a:solidFill>
            <a:srgbClr val="F6F5EF"/>
          </a:solidFill>
          <a:ln>
            <a:solidFill>
              <a:srgbClr val="DB6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fr-FR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3" name="Image 22" descr="Une image contenant texte, Police, logo, symbole&#10;&#10;Description générée automatiquement">
            <a:extLst>
              <a:ext uri="{FF2B5EF4-FFF2-40B4-BE49-F238E27FC236}">
                <a16:creationId xmlns:a16="http://schemas.microsoft.com/office/drawing/2014/main" id="{29057A4C-AF96-7AC5-B5E5-3158B8F49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789" y="168218"/>
            <a:ext cx="1898938" cy="69240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8B27C7B-D966-2869-BC50-A49718282B3E}"/>
              </a:ext>
            </a:extLst>
          </p:cNvPr>
          <p:cNvSpPr txBox="1"/>
          <p:nvPr/>
        </p:nvSpPr>
        <p:spPr>
          <a:xfrm>
            <a:off x="741368" y="5126544"/>
            <a:ext cx="10929951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Vous complétez le</a:t>
            </a:r>
            <a:r>
              <a:rPr lang="fr-FR" sz="1400" b="1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questionnaire de </a:t>
            </a:r>
            <a:r>
              <a:rPr lang="fr-FR" sz="1400" b="1" dirty="0" err="1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reporting</a:t>
            </a:r>
            <a:r>
              <a:rPr lang="fr-FR" sz="1400" b="1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via le lien suivant 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  <a:hlinkClick r:id="rId5"/>
              </a:rPr>
              <a:t>https://form.jotform.com/242472327999370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</a:t>
            </a:r>
            <a:endParaRPr lang="fr-FR" sz="1400" dirty="0">
              <a:latin typeface="Century Gothic"/>
              <a:ea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Une fois la demande de soutien financier validée par Valobat, 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un bon à facturer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 vous sera envoyé par mail</a:t>
            </a:r>
            <a:endParaRPr lang="fr-FR" sz="1400" dirty="0">
              <a:latin typeface="Century Gothic"/>
              <a:ea typeface="Open Sans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FR" sz="1400" dirty="0">
                <a:latin typeface="Century Gothic"/>
                <a:ea typeface="+mn-lt"/>
                <a:cs typeface="+mn-lt"/>
              </a:rPr>
              <a:t>Ensuite vous envoyez </a:t>
            </a:r>
            <a:r>
              <a:rPr lang="fr-FR" sz="1400" b="1" dirty="0">
                <a:solidFill>
                  <a:srgbClr val="DB6D5F"/>
                </a:solidFill>
                <a:latin typeface="Century Gothic"/>
                <a:ea typeface="+mn-lt"/>
                <a:cs typeface="+mn-lt"/>
              </a:rPr>
              <a:t>la facture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, adressée à l’attention de Valobat, à l’adresse suivante 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  <a:hlinkClick r:id="rId6"/>
              </a:rPr>
              <a:t> comptabilite@valobat.fr</a:t>
            </a:r>
            <a:r>
              <a:rPr lang="fr-FR" sz="14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, en mettant en copie </a:t>
            </a:r>
            <a:r>
              <a:rPr lang="fr-FR" sz="1400" dirty="0">
                <a:solidFill>
                  <a:srgbClr val="467886"/>
                </a:solidFill>
                <a:latin typeface="Century Gothic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formations@valobat.fr</a:t>
            </a:r>
            <a:r>
              <a:rPr lang="fr-FR" sz="1400" dirty="0">
                <a:solidFill>
                  <a:srgbClr val="467886"/>
                </a:solidFill>
                <a:latin typeface="Century Gothic"/>
                <a:ea typeface="+mn-lt"/>
                <a:cs typeface="+mn-lt"/>
              </a:rPr>
              <a:t> </a:t>
            </a:r>
            <a:endParaRPr lang="fr-FR" sz="1400" dirty="0">
              <a:solidFill>
                <a:srgbClr val="467886"/>
              </a:solidFill>
              <a:latin typeface="Century Gothic"/>
            </a:endParaRPr>
          </a:p>
          <a:p>
            <a:pPr algn="ctr"/>
            <a:endParaRPr lang="fr-FR" sz="1400" dirty="0">
              <a:solidFill>
                <a:srgbClr val="000000"/>
              </a:solidFill>
              <a:latin typeface="Century Gothic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113353-90B1-760D-1B6D-C04C507531DD}"/>
              </a:ext>
            </a:extLst>
          </p:cNvPr>
          <p:cNvSpPr txBox="1"/>
          <p:nvPr/>
        </p:nvSpPr>
        <p:spPr>
          <a:xfrm>
            <a:off x="854013" y="3556123"/>
            <a:ext cx="1064406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>
                <a:latin typeface="Century Gothic"/>
                <a:ea typeface="Open Sans"/>
                <a:cs typeface="Open Sans"/>
              </a:rPr>
              <a:t>Une fois votre proposition reçue, </a:t>
            </a:r>
            <a:r>
              <a:rPr lang="fr-FR" sz="1400" err="1">
                <a:latin typeface="Century Gothic"/>
                <a:ea typeface="Open Sans"/>
                <a:cs typeface="Open Sans"/>
              </a:rPr>
              <a:t>Valobat</a:t>
            </a:r>
            <a:r>
              <a:rPr lang="fr-FR" sz="1400">
                <a:latin typeface="Century Gothic"/>
                <a:ea typeface="Open Sans"/>
                <a:cs typeface="Open Sans"/>
              </a:rPr>
              <a:t> vérifie sa conformité avec les dispositions prévues dans la convention. Si elle est approuvée, vous recevrez 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un email confirmant l'accord de </a:t>
            </a:r>
            <a:r>
              <a:rPr lang="fr-FR" sz="1400" b="1" err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Valobat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 </a:t>
            </a:r>
            <a:r>
              <a:rPr lang="fr-FR" sz="1400">
                <a:latin typeface="Century Gothic"/>
                <a:ea typeface="Open Sans"/>
                <a:cs typeface="Open Sans"/>
              </a:rPr>
              <a:t>ainsi que l’octroi du</a:t>
            </a:r>
            <a:r>
              <a:rPr lang="fr-FR" sz="1400" b="1">
                <a:solidFill>
                  <a:srgbClr val="DB6D5F"/>
                </a:solidFill>
                <a:latin typeface="Century Gothic"/>
                <a:ea typeface="Open Sans"/>
                <a:cs typeface="Open Sans"/>
              </a:rPr>
              <a:t> soutien financier</a:t>
            </a:r>
            <a:r>
              <a:rPr lang="fr-FR" sz="1400">
                <a:latin typeface="Century Gothic"/>
                <a:ea typeface="Open Sans"/>
                <a:cs typeface="Open Sans"/>
              </a:rPr>
              <a:t>.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0523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Grand écran</PresentationFormat>
  <Paragraphs>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Century Gothic</vt:lpstr>
      <vt:lpstr>Open Sans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Emilie CHAZAL</dc:creator>
  <cp:lastModifiedBy>Emilie CHAZAL</cp:lastModifiedBy>
  <cp:revision>6</cp:revision>
  <dcterms:created xsi:type="dcterms:W3CDTF">2024-11-27T12:47:56Z</dcterms:created>
  <dcterms:modified xsi:type="dcterms:W3CDTF">2025-02-20T08:42:56Z</dcterms:modified>
</cp:coreProperties>
</file>